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8"/>
  </p:notesMasterIdLst>
  <p:sldIdLst>
    <p:sldId id="268" r:id="rId2"/>
    <p:sldId id="264" r:id="rId3"/>
    <p:sldId id="269" r:id="rId4"/>
    <p:sldId id="271" r:id="rId5"/>
    <p:sldId id="270" r:id="rId6"/>
    <p:sldId id="272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5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0762" autoAdjust="0"/>
  </p:normalViewPr>
  <p:slideViewPr>
    <p:cSldViewPr snapToGrid="0">
      <p:cViewPr varScale="1">
        <p:scale>
          <a:sx n="149" d="100"/>
          <a:sy n="149" d="100"/>
        </p:scale>
        <p:origin x="20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62747-4D0F-4B17-92E5-7E2584404AEF}" type="datetimeFigureOut">
              <a:rPr lang="en-CA" smtClean="0"/>
              <a:t>2024-01-16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2264C-D68A-4D70-A4E3-CAF58395AF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7567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2264C-D68A-4D70-A4E3-CAF58395AF6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982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2264C-D68A-4D70-A4E3-CAF58395AF6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9689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Also, dropped a few columns (such as Zillow identifier) that were not meaningful as first step</a:t>
            </a:r>
          </a:p>
          <a:p>
            <a:endParaRPr lang="en-CA" dirty="0"/>
          </a:p>
          <a:p>
            <a:r>
              <a:rPr lang="en-US" dirty="0"/>
              <a:t>For </a:t>
            </a:r>
            <a:r>
              <a:rPr lang="en-US" dirty="0" err="1"/>
              <a:t>CountVectorizer</a:t>
            </a:r>
            <a:r>
              <a:rPr lang="en-US" dirty="0"/>
              <a:t>, used </a:t>
            </a:r>
            <a:r>
              <a:rPr lang="en-US" dirty="0" err="1"/>
              <a:t>min_df</a:t>
            </a:r>
            <a:r>
              <a:rPr lang="en-US" dirty="0"/>
              <a:t>=10, </a:t>
            </a:r>
            <a:r>
              <a:rPr lang="en-US" dirty="0" err="1"/>
              <a:t>max_features</a:t>
            </a:r>
            <a:r>
              <a:rPr lang="en-US" dirty="0"/>
              <a:t>=100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2264C-D68A-4D70-A4E3-CAF58395AF64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2263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2264C-D68A-4D70-A4E3-CAF58395AF6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451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E2264C-D68A-4D70-A4E3-CAF58395AF6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710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FC75C-55CA-499A-9BA3-4655D81C8D8D}" type="datetime1">
              <a:rPr lang="en-CA" smtClean="0"/>
              <a:t>2024-01-16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3264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9ABB-81FB-42B5-AC9C-20E34787D205}" type="datetime1">
              <a:rPr lang="en-CA" smtClean="0"/>
              <a:t>2024-01-16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550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E6F9-F42E-48FF-B2AD-3545464D5263}" type="datetime1">
              <a:rPr lang="en-CA" smtClean="0"/>
              <a:t>2024-01-16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33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1680-7F5D-46E5-9307-0E601DE95AE9}" type="datetime1">
              <a:rPr lang="en-CA" smtClean="0"/>
              <a:t>2024-01-16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886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075F3-C950-4686-AB38-03B64A02A3E1}" type="datetime1">
              <a:rPr lang="en-CA" smtClean="0"/>
              <a:t>2024-01-16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7005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B40E6-3443-43EC-88C4-6FC839EAB18C}" type="datetime1">
              <a:rPr lang="en-CA" smtClean="0"/>
              <a:t>2024-01-16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291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5B4C5-B67F-4730-89B4-FD642C03C7F8}" type="datetime1">
              <a:rPr lang="en-CA" smtClean="0"/>
              <a:t>2024-01-16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147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3F1B-02B4-44A2-984F-E8D38EE19E0E}" type="datetime1">
              <a:rPr lang="en-CA" smtClean="0"/>
              <a:t>2024-01-16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96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77F2-0931-4BEB-9F21-3310E861E9FE}" type="datetime1">
              <a:rPr lang="en-CA" smtClean="0"/>
              <a:t>2024-01-16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015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C0977-56A7-43EC-8584-152DFF276DA5}" type="datetime1">
              <a:rPr lang="en-CA" smtClean="0"/>
              <a:t>2024-01-16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1204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34C3-8B90-4C2C-9202-DBE83FB87C91}" type="datetime1">
              <a:rPr lang="en-CA" smtClean="0"/>
              <a:t>2024-01-16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5097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4DB05-6087-4ABE-9A3B-8C33DF2E3692}" type="datetime1">
              <a:rPr lang="en-CA" smtClean="0"/>
              <a:t>2024-01-16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D28F8-53AE-4234-9393-E5F6E52213F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75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www.visualcapitalist.com/20-years-of-home-price-changes-in-every-u-s-cit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759265-5ED3-E60F-CD56-1E74A8C94C14}"/>
              </a:ext>
            </a:extLst>
          </p:cNvPr>
          <p:cNvGrpSpPr/>
          <p:nvPr/>
        </p:nvGrpSpPr>
        <p:grpSpPr>
          <a:xfrm>
            <a:off x="0" y="-9526"/>
            <a:ext cx="9144004" cy="2428875"/>
            <a:chOff x="0" y="-9525"/>
            <a:chExt cx="9144004" cy="1345501"/>
          </a:xfrm>
        </p:grpSpPr>
        <p:pic>
          <p:nvPicPr>
            <p:cNvPr id="9" name="Picture 8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D974F5B7-BBAC-197C-47B2-5A0A7D0A8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1613250" y="-1622775"/>
              <a:ext cx="1345501" cy="4572002"/>
            </a:xfrm>
            <a:prstGeom prst="rect">
              <a:avLst/>
            </a:prstGeom>
          </p:spPr>
        </p:pic>
        <p:pic>
          <p:nvPicPr>
            <p:cNvPr id="10" name="Picture 9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36BB49C7-4830-4304-3FE9-E05206C79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6185252" y="-1622775"/>
              <a:ext cx="1345501" cy="4572002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6691036B-6671-4805-012B-8B73FECEF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77458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sz="4500" dirty="0">
                <a:solidFill>
                  <a:schemeClr val="bg1"/>
                </a:solidFill>
              </a:rPr>
              <a:t>Austin, TX - House Listings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21665C3-83F4-A752-3241-4BB2AB229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1217614"/>
            <a:ext cx="7543800" cy="519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DATA ANALYSIS OF THE HOUSING MARKET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3388770-9FC7-9820-1042-A150DBA1411C}"/>
              </a:ext>
            </a:extLst>
          </p:cNvPr>
          <p:cNvSpPr txBox="1">
            <a:spLocks/>
          </p:cNvSpPr>
          <p:nvPr/>
        </p:nvSpPr>
        <p:spPr>
          <a:xfrm>
            <a:off x="863138" y="1771653"/>
            <a:ext cx="7543800" cy="5191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solidFill>
                  <a:schemeClr val="bg1"/>
                </a:solidFill>
              </a:rPr>
              <a:t>Prepared by: Nina Sysoeva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2B079-4188-3B58-4EEA-5B7DD4297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7" y="2492377"/>
            <a:ext cx="1990001" cy="1492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1D9922-5630-423B-0007-FC8E812A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44" y="2492377"/>
            <a:ext cx="2233001" cy="14886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BB3AF7-92C9-755E-EF18-D38A3D688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901" y="2492377"/>
            <a:ext cx="2189001" cy="14600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8B4B43-E5A0-A73D-D275-4E863EE88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157" y="2492377"/>
            <a:ext cx="2360456" cy="1459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3D1E1-03EC-F5CF-9DA4-E3464B685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6" y="4070604"/>
            <a:ext cx="1990001" cy="13214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6E4FE8-9286-2165-E9B2-59746680F5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0887"/>
          <a:stretch/>
        </p:blipFill>
        <p:spPr>
          <a:xfrm>
            <a:off x="2134644" y="4066771"/>
            <a:ext cx="2233000" cy="1321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6685D79-52CC-D9A5-E7AB-68A6D31DAE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9403"/>
          <a:stretch/>
        </p:blipFill>
        <p:spPr>
          <a:xfrm>
            <a:off x="4449901" y="4066772"/>
            <a:ext cx="2189001" cy="13214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0DB34D-6068-F970-EDFE-C7614F039F1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5354"/>
          <a:stretch/>
        </p:blipFill>
        <p:spPr>
          <a:xfrm>
            <a:off x="6721157" y="4066771"/>
            <a:ext cx="2360455" cy="13214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F1DA55-4A34-01F7-A73C-318C4CE3BA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85" y="5495305"/>
            <a:ext cx="1990001" cy="13245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A83883-80C2-3C5D-C8F5-5258E6AD0AE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9358"/>
          <a:stretch/>
        </p:blipFill>
        <p:spPr>
          <a:xfrm>
            <a:off x="4449901" y="5495305"/>
            <a:ext cx="2189001" cy="13214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22157A-ED66-63B6-F18B-B329CC87B837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21093"/>
          <a:stretch/>
        </p:blipFill>
        <p:spPr>
          <a:xfrm>
            <a:off x="2134644" y="5495305"/>
            <a:ext cx="2233000" cy="13214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156EBC-0CEB-2D42-221D-D4B411D3D52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3101" b="11169"/>
          <a:stretch/>
        </p:blipFill>
        <p:spPr>
          <a:xfrm>
            <a:off x="6721156" y="5495305"/>
            <a:ext cx="2360455" cy="132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9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394A6C-0273-16E3-5006-DEF757576BD4}"/>
              </a:ext>
            </a:extLst>
          </p:cNvPr>
          <p:cNvGrpSpPr/>
          <p:nvPr/>
        </p:nvGrpSpPr>
        <p:grpSpPr>
          <a:xfrm>
            <a:off x="0" y="-9525"/>
            <a:ext cx="9144004" cy="1345501"/>
            <a:chOff x="0" y="-9525"/>
            <a:chExt cx="9144004" cy="1345501"/>
          </a:xfrm>
        </p:grpSpPr>
        <p:pic>
          <p:nvPicPr>
            <p:cNvPr id="5" name="Picture 4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5FCCBEF3-084E-30BD-69A6-66F408276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1613250" y="-1622775"/>
              <a:ext cx="1345501" cy="4572002"/>
            </a:xfrm>
            <a:prstGeom prst="rect">
              <a:avLst/>
            </a:prstGeom>
          </p:spPr>
        </p:pic>
        <p:pic>
          <p:nvPicPr>
            <p:cNvPr id="6" name="Picture 5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A235DD66-457F-CB85-4B74-7118A0FC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6185252" y="-1622775"/>
              <a:ext cx="1345501" cy="457200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EBFBAB-7D21-FC7F-0D14-3DF13D73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364"/>
            <a:ext cx="7886700" cy="754062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Austin Housing Market Statistics in 2020 Are Relatively Similar to the U.S. Average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816B-8F97-9D08-763A-AEE33454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1</a:t>
            </a:fld>
            <a:endParaRPr lang="en-CA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60F15-230B-C8F1-93A7-5A5823ECD20C}"/>
              </a:ext>
            </a:extLst>
          </p:cNvPr>
          <p:cNvSpPr txBox="1"/>
          <p:nvPr/>
        </p:nvSpPr>
        <p:spPr>
          <a:xfrm>
            <a:off x="80956" y="6645953"/>
            <a:ext cx="3946914" cy="210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800" dirty="0">
                <a:hlinkClick r:id="rId4"/>
              </a:rPr>
              <a:t>https://www.visualcapitalist.com/20-years-of-home-price-changes-in-every-u-s-city/</a:t>
            </a:r>
            <a:endParaRPr lang="en-CA" sz="800" dirty="0"/>
          </a:p>
          <a:p>
            <a:endParaRPr lang="en-CA" sz="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2104FD-6613-9083-A303-C28068455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69" y="1358808"/>
            <a:ext cx="6466737" cy="51525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79C30-D291-15F1-EDFA-2816AC45C0D5}"/>
              </a:ext>
            </a:extLst>
          </p:cNvPr>
          <p:cNvSpPr/>
          <p:nvPr/>
        </p:nvSpPr>
        <p:spPr>
          <a:xfrm>
            <a:off x="6290268" y="3661631"/>
            <a:ext cx="309955" cy="95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3778340-D0F6-DE49-8FDD-7FCB2346B400}"/>
              </a:ext>
            </a:extLst>
          </p:cNvPr>
          <p:cNvSpPr/>
          <p:nvPr/>
        </p:nvSpPr>
        <p:spPr>
          <a:xfrm>
            <a:off x="6195596" y="3613522"/>
            <a:ext cx="118906" cy="11523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86C38BD2-67AA-8F05-F9DF-9F5B717FF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845640"/>
              </p:ext>
            </p:extLst>
          </p:nvPr>
        </p:nvGraphicFramePr>
        <p:xfrm>
          <a:off x="6409174" y="2150345"/>
          <a:ext cx="2639635" cy="30400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4036">
                  <a:extLst>
                    <a:ext uri="{9D8B030D-6E8A-4147-A177-3AD203B41FA5}">
                      <a16:colId xmlns:a16="http://schemas.microsoft.com/office/drawing/2014/main" val="104678034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3298706223"/>
                    </a:ext>
                  </a:extLst>
                </a:gridCol>
                <a:gridCol w="819149">
                  <a:extLst>
                    <a:ext uri="{9D8B030D-6E8A-4147-A177-3AD203B41FA5}">
                      <a16:colId xmlns:a16="http://schemas.microsoft.com/office/drawing/2014/main" val="285947589"/>
                    </a:ext>
                  </a:extLst>
                </a:gridCol>
              </a:tblGrid>
              <a:tr h="580155">
                <a:tc>
                  <a:txBody>
                    <a:bodyPr/>
                    <a:lstStyle/>
                    <a:p>
                      <a:pPr algn="ctr"/>
                      <a:endParaRPr lang="en-CA" sz="1600" dirty="0"/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Austin, TX 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U.S. Avg. 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2194063371"/>
                  </a:ext>
                </a:extLst>
              </a:tr>
              <a:tr h="116869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Difference Jan 2000 – Aug 2020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+96%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+103%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3660637818"/>
                  </a:ext>
                </a:extLst>
              </a:tr>
              <a:tr h="1070716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Home Price Index (Aug 2020)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$357k</a:t>
                      </a: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$247k</a:t>
                      </a:r>
                    </a:p>
                  </a:txBody>
                  <a:tcPr marL="36000" marR="36000" marT="36000" marB="36000" anchor="ctr"/>
                </a:tc>
                <a:extLst>
                  <a:ext uri="{0D108BD9-81ED-4DB2-BD59-A6C34878D82A}">
                    <a16:rowId xmlns:a16="http://schemas.microsoft.com/office/drawing/2014/main" val="4252522657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1222358C-F672-7F9B-3B89-7DE9CD59E390}"/>
              </a:ext>
            </a:extLst>
          </p:cNvPr>
          <p:cNvSpPr/>
          <p:nvPr/>
        </p:nvSpPr>
        <p:spPr>
          <a:xfrm>
            <a:off x="3123182" y="4977510"/>
            <a:ext cx="977818" cy="29397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A" sz="1400" dirty="0">
                <a:solidFill>
                  <a:srgbClr val="FF0000"/>
                </a:solidFill>
              </a:rPr>
              <a:t>Austin, TX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5FA7D-A150-4B07-645F-438F1AC2F057}"/>
              </a:ext>
            </a:extLst>
          </p:cNvPr>
          <p:cNvSpPr/>
          <p:nvPr/>
        </p:nvSpPr>
        <p:spPr>
          <a:xfrm>
            <a:off x="3123182" y="3775916"/>
            <a:ext cx="977818" cy="2939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A" sz="1400" dirty="0">
                <a:solidFill>
                  <a:sysClr val="windowText" lastClr="000000"/>
                </a:solidFill>
              </a:rPr>
              <a:t>U.S. Avg.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F33438-0E93-7C27-CF4C-44D9FBC61141}"/>
              </a:ext>
            </a:extLst>
          </p:cNvPr>
          <p:cNvSpPr txBox="1"/>
          <p:nvPr/>
        </p:nvSpPr>
        <p:spPr>
          <a:xfrm>
            <a:off x="512341" y="1375716"/>
            <a:ext cx="600476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Home Price Index Change Across U.S. Metro Areas: Jan 2000 – Aug 2020</a:t>
            </a:r>
            <a:endParaRPr lang="en-CA" b="1" dirty="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4EE12FE0-E196-A6AA-E254-0343E893E426}"/>
              </a:ext>
            </a:extLst>
          </p:cNvPr>
          <p:cNvSpPr/>
          <p:nvPr/>
        </p:nvSpPr>
        <p:spPr>
          <a:xfrm>
            <a:off x="6554673" y="5414464"/>
            <a:ext cx="2415958" cy="534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A" sz="1400" b="1" i="1" dirty="0">
                <a:solidFill>
                  <a:sysClr val="windowText" lastClr="000000"/>
                </a:solidFill>
              </a:rPr>
              <a:t>Our dataset was scraped in Jan 2021</a:t>
            </a:r>
          </a:p>
        </p:txBody>
      </p:sp>
    </p:spTree>
    <p:extLst>
      <p:ext uri="{BB962C8B-B14F-4D97-AF65-F5344CB8AC3E}">
        <p14:creationId xmlns:p14="http://schemas.microsoft.com/office/powerpoint/2010/main" val="370461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6A6DCD8-0824-96C5-5DCC-729CE7A79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235" y="1563642"/>
            <a:ext cx="6870023" cy="43447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C394A6C-0273-16E3-5006-DEF757576BD4}"/>
              </a:ext>
            </a:extLst>
          </p:cNvPr>
          <p:cNvGrpSpPr/>
          <p:nvPr/>
        </p:nvGrpSpPr>
        <p:grpSpPr>
          <a:xfrm>
            <a:off x="0" y="-9525"/>
            <a:ext cx="9144004" cy="1345501"/>
            <a:chOff x="0" y="-9525"/>
            <a:chExt cx="9144004" cy="1345501"/>
          </a:xfrm>
        </p:grpSpPr>
        <p:pic>
          <p:nvPicPr>
            <p:cNvPr id="5" name="Picture 4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5FCCBEF3-084E-30BD-69A6-66F408276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1613250" y="-1622775"/>
              <a:ext cx="1345501" cy="4572002"/>
            </a:xfrm>
            <a:prstGeom prst="rect">
              <a:avLst/>
            </a:prstGeom>
          </p:spPr>
        </p:pic>
        <p:pic>
          <p:nvPicPr>
            <p:cNvPr id="6" name="Picture 5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A235DD66-457F-CB85-4B74-7118A0FC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6185252" y="-1622775"/>
              <a:ext cx="1345501" cy="457200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EBFBAB-7D21-FC7F-0D14-3DF13D73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364"/>
            <a:ext cx="7886700" cy="754062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Housing Properties Clustered Around Austin Based on Their Price Bracket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816B-8F97-9D08-763A-AEE33454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2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B9357-D8DE-9805-DF86-843C868DD79C}"/>
              </a:ext>
            </a:extLst>
          </p:cNvPr>
          <p:cNvSpPr txBox="1"/>
          <p:nvPr/>
        </p:nvSpPr>
        <p:spPr>
          <a:xfrm>
            <a:off x="4999056" y="355136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Austin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064BE-A0F6-98FE-B056-7F679B211E22}"/>
              </a:ext>
            </a:extLst>
          </p:cNvPr>
          <p:cNvSpPr txBox="1"/>
          <p:nvPr/>
        </p:nvSpPr>
        <p:spPr>
          <a:xfrm>
            <a:off x="605619" y="1858942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accent2"/>
                </a:solidFill>
              </a:rPr>
              <a:t>12 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BCE04-E6AF-0A15-3060-021505B57271}"/>
              </a:ext>
            </a:extLst>
          </p:cNvPr>
          <p:cNvSpPr txBox="1"/>
          <p:nvPr/>
        </p:nvSpPr>
        <p:spPr>
          <a:xfrm>
            <a:off x="270591" y="2845202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000" b="1" dirty="0">
                <a:solidFill>
                  <a:sysClr val="windowText" lastClr="000000"/>
                </a:solidFill>
              </a:rPr>
              <a:t>47 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7B6B2-F588-9984-7998-F1DC6B1EA271}"/>
              </a:ext>
            </a:extLst>
          </p:cNvPr>
          <p:cNvSpPr txBox="1"/>
          <p:nvPr/>
        </p:nvSpPr>
        <p:spPr>
          <a:xfrm>
            <a:off x="118802" y="3831462"/>
            <a:ext cx="191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accent2"/>
                </a:solidFill>
              </a:rPr>
              <a:t>~15,000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6149E9-C89B-736B-3FED-66A4B68B476F}"/>
              </a:ext>
            </a:extLst>
          </p:cNvPr>
          <p:cNvSpPr txBox="1"/>
          <p:nvPr/>
        </p:nvSpPr>
        <p:spPr>
          <a:xfrm>
            <a:off x="68276" y="4817723"/>
            <a:ext cx="2014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ysClr val="windowText" lastClr="000000"/>
                </a:solidFill>
              </a:rPr>
              <a:t>Based on Zillow Listings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F51242-68F3-5181-116B-E70DCD60CC60}"/>
              </a:ext>
            </a:extLst>
          </p:cNvPr>
          <p:cNvSpPr/>
          <p:nvPr/>
        </p:nvSpPr>
        <p:spPr>
          <a:xfrm>
            <a:off x="786919" y="6136086"/>
            <a:ext cx="7060843" cy="534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A" sz="1400" b="1" i="1" dirty="0">
                <a:solidFill>
                  <a:sysClr val="windowText" lastClr="000000"/>
                </a:solidFill>
              </a:rPr>
              <a:t>Targeting to Predict Housing Price column (“</a:t>
            </a:r>
            <a:r>
              <a:rPr lang="en-CA" sz="1400" b="1" i="1" dirty="0" err="1">
                <a:solidFill>
                  <a:sysClr val="windowText" lastClr="000000"/>
                </a:solidFill>
              </a:rPr>
              <a:t>latestPrice</a:t>
            </a:r>
            <a:r>
              <a:rPr lang="en-CA" sz="1400" b="1" i="1" dirty="0">
                <a:solidFill>
                  <a:sysClr val="windowText" lastClr="000000"/>
                </a:solidFill>
              </a:rPr>
              <a:t>”) – dependent variable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83F747-2CCD-6212-5AAE-A8090B59C45D}"/>
              </a:ext>
            </a:extLst>
          </p:cNvPr>
          <p:cNvSpPr/>
          <p:nvPr/>
        </p:nvSpPr>
        <p:spPr>
          <a:xfrm>
            <a:off x="6948765" y="2132609"/>
            <a:ext cx="2125761" cy="979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AA65BB6-8C21-A6FF-FF49-FC8185F80E07}"/>
              </a:ext>
            </a:extLst>
          </p:cNvPr>
          <p:cNvSpPr/>
          <p:nvPr/>
        </p:nvSpPr>
        <p:spPr>
          <a:xfrm>
            <a:off x="7008725" y="2215662"/>
            <a:ext cx="226088" cy="216040"/>
          </a:xfrm>
          <a:prstGeom prst="ellipse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5C407F-9693-FE88-4CB5-AD0D62C3FA3F}"/>
              </a:ext>
            </a:extLst>
          </p:cNvPr>
          <p:cNvSpPr/>
          <p:nvPr/>
        </p:nvSpPr>
        <p:spPr>
          <a:xfrm>
            <a:off x="7069033" y="2273290"/>
            <a:ext cx="105473" cy="100785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15D25-A681-2A76-1198-BE71A582A4DD}"/>
              </a:ext>
            </a:extLst>
          </p:cNvPr>
          <p:cNvSpPr txBox="1"/>
          <p:nvPr/>
        </p:nvSpPr>
        <p:spPr>
          <a:xfrm>
            <a:off x="7214721" y="2132609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&lt;$309k </a:t>
            </a:r>
            <a:r>
              <a:rPr lang="en-CA" sz="1200" i="1" dirty="0"/>
              <a:t>(1</a:t>
            </a:r>
            <a:r>
              <a:rPr lang="en-CA" sz="1200" i="1" baseline="30000" dirty="0"/>
              <a:t>st</a:t>
            </a:r>
            <a:r>
              <a:rPr lang="en-CA" sz="1200" i="1" dirty="0"/>
              <a:t> Quartile)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282C2C-6DAC-1946-C390-A84277A78963}"/>
              </a:ext>
            </a:extLst>
          </p:cNvPr>
          <p:cNvSpPr/>
          <p:nvPr/>
        </p:nvSpPr>
        <p:spPr>
          <a:xfrm>
            <a:off x="7018791" y="2522972"/>
            <a:ext cx="226088" cy="216040"/>
          </a:xfrm>
          <a:prstGeom prst="ellipse">
            <a:avLst/>
          </a:prstGeom>
          <a:noFill/>
          <a:ln w="19050">
            <a:solidFill>
              <a:srgbClr val="284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4A56613-EF37-B08A-EA3A-5E092BB57587}"/>
              </a:ext>
            </a:extLst>
          </p:cNvPr>
          <p:cNvSpPr/>
          <p:nvPr/>
        </p:nvSpPr>
        <p:spPr>
          <a:xfrm>
            <a:off x="7079099" y="2580600"/>
            <a:ext cx="105473" cy="100785"/>
          </a:xfrm>
          <a:prstGeom prst="ellipse">
            <a:avLst/>
          </a:prstGeom>
          <a:solidFill>
            <a:srgbClr val="2845C2"/>
          </a:solidFill>
          <a:ln w="19050">
            <a:solidFill>
              <a:srgbClr val="284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5291AF-9B4F-875C-5384-737E7AB465C8}"/>
              </a:ext>
            </a:extLst>
          </p:cNvPr>
          <p:cNvSpPr txBox="1"/>
          <p:nvPr/>
        </p:nvSpPr>
        <p:spPr>
          <a:xfrm>
            <a:off x="7224767" y="244632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&lt;$405k </a:t>
            </a:r>
            <a:r>
              <a:rPr lang="en-CA" sz="1200" i="1" dirty="0"/>
              <a:t>(Median)</a:t>
            </a:r>
            <a:endParaRPr lang="en-CA" sz="1800" i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6C97FC-9EBA-D317-EB1A-1849823DD5D4}"/>
              </a:ext>
            </a:extLst>
          </p:cNvPr>
          <p:cNvSpPr/>
          <p:nvPr/>
        </p:nvSpPr>
        <p:spPr>
          <a:xfrm>
            <a:off x="7018791" y="2834425"/>
            <a:ext cx="226088" cy="21604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0B9B136-F5BF-3467-D08D-B84FD5F0B087}"/>
              </a:ext>
            </a:extLst>
          </p:cNvPr>
          <p:cNvSpPr/>
          <p:nvPr/>
        </p:nvSpPr>
        <p:spPr>
          <a:xfrm>
            <a:off x="7079099" y="2892053"/>
            <a:ext cx="105473" cy="100785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DABEB0-EF0A-A553-4C0C-0265487B69A8}"/>
              </a:ext>
            </a:extLst>
          </p:cNvPr>
          <p:cNvSpPr txBox="1"/>
          <p:nvPr/>
        </p:nvSpPr>
        <p:spPr>
          <a:xfrm>
            <a:off x="7231635" y="274936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&gt;$405k</a:t>
            </a:r>
          </a:p>
        </p:txBody>
      </p:sp>
    </p:spTree>
    <p:extLst>
      <p:ext uri="{BB962C8B-B14F-4D97-AF65-F5344CB8AC3E}">
        <p14:creationId xmlns:p14="http://schemas.microsoft.com/office/powerpoint/2010/main" val="1579816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Down 12">
            <a:extLst>
              <a:ext uri="{FF2B5EF4-FFF2-40B4-BE49-F238E27FC236}">
                <a16:creationId xmlns:a16="http://schemas.microsoft.com/office/drawing/2014/main" id="{E781D808-C9CF-C001-6F7A-D5F443F6A7A7}"/>
              </a:ext>
            </a:extLst>
          </p:cNvPr>
          <p:cNvSpPr/>
          <p:nvPr/>
        </p:nvSpPr>
        <p:spPr>
          <a:xfrm>
            <a:off x="1945532" y="2166026"/>
            <a:ext cx="570689" cy="3763677"/>
          </a:xfrm>
          <a:prstGeom prst="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394A6C-0273-16E3-5006-DEF757576BD4}"/>
              </a:ext>
            </a:extLst>
          </p:cNvPr>
          <p:cNvGrpSpPr/>
          <p:nvPr/>
        </p:nvGrpSpPr>
        <p:grpSpPr>
          <a:xfrm>
            <a:off x="0" y="-9525"/>
            <a:ext cx="9144004" cy="1345501"/>
            <a:chOff x="0" y="-9525"/>
            <a:chExt cx="9144004" cy="1345501"/>
          </a:xfrm>
        </p:grpSpPr>
        <p:pic>
          <p:nvPicPr>
            <p:cNvPr id="5" name="Picture 4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5FCCBEF3-084E-30BD-69A6-66F408276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1613250" y="-1622775"/>
              <a:ext cx="1345501" cy="4572002"/>
            </a:xfrm>
            <a:prstGeom prst="rect">
              <a:avLst/>
            </a:prstGeom>
          </p:spPr>
        </p:pic>
        <p:pic>
          <p:nvPicPr>
            <p:cNvPr id="6" name="Picture 5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A235DD66-457F-CB85-4B74-7118A0FC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6185252" y="-1622775"/>
              <a:ext cx="1345501" cy="457200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EBFBAB-7D21-FC7F-0D14-3DF13D73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0364"/>
            <a:ext cx="7886700" cy="754062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Lengthy Process of Optimizing Linear Regression Resulted in R</a:t>
            </a:r>
            <a:r>
              <a:rPr lang="en-CA" sz="3200" baseline="30000" dirty="0">
                <a:solidFill>
                  <a:schemeClr val="bg1"/>
                </a:solidFill>
              </a:rPr>
              <a:t>2</a:t>
            </a:r>
            <a:r>
              <a:rPr lang="en-CA" sz="3200" dirty="0">
                <a:solidFill>
                  <a:schemeClr val="bg1"/>
                </a:solidFill>
              </a:rPr>
              <a:t> of ~30%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816B-8F97-9D08-763A-AEE33454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3</a:t>
            </a:fld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A1D88E-A791-C096-FFC0-8FA092C70C10}"/>
              </a:ext>
            </a:extLst>
          </p:cNvPr>
          <p:cNvSpPr/>
          <p:nvPr/>
        </p:nvSpPr>
        <p:spPr>
          <a:xfrm>
            <a:off x="628650" y="1705866"/>
            <a:ext cx="3281869" cy="46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46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65B7D3-3700-886B-37C0-8D2CC6E23CC1}"/>
              </a:ext>
            </a:extLst>
          </p:cNvPr>
          <p:cNvSpPr txBox="1"/>
          <p:nvPr/>
        </p:nvSpPr>
        <p:spPr>
          <a:xfrm>
            <a:off x="4056028" y="2166026"/>
            <a:ext cx="473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i="1" dirty="0"/>
              <a:t>“description” column – processed using 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i="1" dirty="0"/>
              <a:t>“city” and “</a:t>
            </a:r>
            <a:r>
              <a:rPr lang="en-CA" sz="1400" i="1" dirty="0" err="1"/>
              <a:t>homeType</a:t>
            </a:r>
            <a:r>
              <a:rPr lang="en-CA" sz="1400" i="1" dirty="0"/>
              <a:t>” columns </a:t>
            </a:r>
            <a:r>
              <a:rPr lang="en-CA" sz="1400" i="1" dirty="0">
                <a:sym typeface="Wingdings" panose="05000000000000000000" pitchFamily="2" charset="2"/>
              </a:rPr>
              <a:t> dummy variables</a:t>
            </a:r>
            <a:endParaRPr lang="en-CA" sz="1400" i="1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FE1F8E6-6D51-9F97-3997-AC99249C65C5}"/>
              </a:ext>
            </a:extLst>
          </p:cNvPr>
          <p:cNvSpPr/>
          <p:nvPr/>
        </p:nvSpPr>
        <p:spPr>
          <a:xfrm>
            <a:off x="632520" y="1761131"/>
            <a:ext cx="342898" cy="35019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678479-FFB7-D3F5-8D40-B63D64FEF0A8}"/>
              </a:ext>
            </a:extLst>
          </p:cNvPr>
          <p:cNvSpPr/>
          <p:nvPr/>
        </p:nvSpPr>
        <p:spPr>
          <a:xfrm>
            <a:off x="899365" y="2689246"/>
            <a:ext cx="2712288" cy="46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154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59014-0D0B-34E7-850A-44DEB2746427}"/>
              </a:ext>
            </a:extLst>
          </p:cNvPr>
          <p:cNvSpPr txBox="1"/>
          <p:nvPr/>
        </p:nvSpPr>
        <p:spPr>
          <a:xfrm>
            <a:off x="478056" y="1372918"/>
            <a:ext cx="3554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i="1" dirty="0"/>
              <a:t>INDEPENDENT FEATURES COUNT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EBDB64-317C-0321-5006-F1CABF0F6762}"/>
              </a:ext>
            </a:extLst>
          </p:cNvPr>
          <p:cNvSpPr/>
          <p:nvPr/>
        </p:nvSpPr>
        <p:spPr>
          <a:xfrm>
            <a:off x="899365" y="2744228"/>
            <a:ext cx="342898" cy="3501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E68DC6-E5AF-AF71-EFE4-2084AED1E28E}"/>
              </a:ext>
            </a:extLst>
          </p:cNvPr>
          <p:cNvSpPr/>
          <p:nvPr/>
        </p:nvSpPr>
        <p:spPr>
          <a:xfrm>
            <a:off x="1148804" y="3672626"/>
            <a:ext cx="2241560" cy="46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124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FD243E-836B-C271-37D9-ABAFF8BB9400}"/>
              </a:ext>
            </a:extLst>
          </p:cNvPr>
          <p:cNvSpPr/>
          <p:nvPr/>
        </p:nvSpPr>
        <p:spPr>
          <a:xfrm>
            <a:off x="1144847" y="3727891"/>
            <a:ext cx="342898" cy="35019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B3A55-706B-32D0-B004-1B0AE27E0820}"/>
              </a:ext>
            </a:extLst>
          </p:cNvPr>
          <p:cNvSpPr txBox="1"/>
          <p:nvPr/>
        </p:nvSpPr>
        <p:spPr>
          <a:xfrm>
            <a:off x="4056027" y="3161040"/>
            <a:ext cx="4731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i="1" dirty="0"/>
              <a:t>Sequentially dropped features with correlation &gt;0.5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i="1" dirty="0"/>
              <a:t>No multicollinearity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400" i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1DE1C6-7164-58B6-A1A6-5461B0CF0CB2}"/>
              </a:ext>
            </a:extLst>
          </p:cNvPr>
          <p:cNvSpPr/>
          <p:nvPr/>
        </p:nvSpPr>
        <p:spPr>
          <a:xfrm>
            <a:off x="1413451" y="4656006"/>
            <a:ext cx="1684117" cy="460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55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249A9CD-73CA-7809-EADB-7109B777E754}"/>
              </a:ext>
            </a:extLst>
          </p:cNvPr>
          <p:cNvSpPr/>
          <p:nvPr/>
        </p:nvSpPr>
        <p:spPr>
          <a:xfrm>
            <a:off x="1418174" y="4710988"/>
            <a:ext cx="342898" cy="35019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53324F-7734-3B46-066F-055CEF471604}"/>
              </a:ext>
            </a:extLst>
          </p:cNvPr>
          <p:cNvSpPr txBox="1"/>
          <p:nvPr/>
        </p:nvSpPr>
        <p:spPr>
          <a:xfrm>
            <a:off x="4056027" y="4147422"/>
            <a:ext cx="473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400" i="1" dirty="0"/>
              <a:t>Dropped features that had p-values &gt;0.05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99EEDF77-0522-209F-305C-9AE7C688ADC7}"/>
              </a:ext>
            </a:extLst>
          </p:cNvPr>
          <p:cNvSpPr/>
          <p:nvPr/>
        </p:nvSpPr>
        <p:spPr>
          <a:xfrm rot="5400000">
            <a:off x="4760498" y="5407402"/>
            <a:ext cx="1083627" cy="18103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A8A713BC-5866-866B-400F-6A5CA92192E1}"/>
              </a:ext>
            </a:extLst>
          </p:cNvPr>
          <p:cNvSpPr/>
          <p:nvPr/>
        </p:nvSpPr>
        <p:spPr>
          <a:xfrm>
            <a:off x="4010308" y="2230877"/>
            <a:ext cx="137830" cy="41660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861D506A-DFF7-23FA-B8C0-848A3938401D}"/>
              </a:ext>
            </a:extLst>
          </p:cNvPr>
          <p:cNvSpPr/>
          <p:nvPr/>
        </p:nvSpPr>
        <p:spPr>
          <a:xfrm>
            <a:off x="4010203" y="3209153"/>
            <a:ext cx="137830" cy="41660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1572AE8E-5B56-42EC-E14A-B09F61EDEF54}"/>
              </a:ext>
            </a:extLst>
          </p:cNvPr>
          <p:cNvSpPr/>
          <p:nvPr/>
        </p:nvSpPr>
        <p:spPr>
          <a:xfrm>
            <a:off x="4032745" y="4187429"/>
            <a:ext cx="137830" cy="41660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5B2308AF-A4A9-5B07-0175-61E33B5C39CC}"/>
              </a:ext>
            </a:extLst>
          </p:cNvPr>
          <p:cNvSpPr/>
          <p:nvPr/>
        </p:nvSpPr>
        <p:spPr>
          <a:xfrm rot="10800000">
            <a:off x="8782050" y="2219333"/>
            <a:ext cx="137830" cy="41660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F6432090-C973-1992-DE7D-F38173B7D46C}"/>
              </a:ext>
            </a:extLst>
          </p:cNvPr>
          <p:cNvSpPr/>
          <p:nvPr/>
        </p:nvSpPr>
        <p:spPr>
          <a:xfrm rot="10800000">
            <a:off x="8782050" y="3209153"/>
            <a:ext cx="137830" cy="41660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B43238B5-05D5-4939-6C85-9F4EB7CBA11A}"/>
              </a:ext>
            </a:extLst>
          </p:cNvPr>
          <p:cNvSpPr/>
          <p:nvPr/>
        </p:nvSpPr>
        <p:spPr>
          <a:xfrm rot="10800000">
            <a:off x="8782050" y="4182451"/>
            <a:ext cx="137830" cy="416606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BE9742F-40BE-4C0A-72D9-23E4A73A06D6}"/>
              </a:ext>
            </a:extLst>
          </p:cNvPr>
          <p:cNvCxnSpPr>
            <a:cxnSpLocks/>
          </p:cNvCxnSpPr>
          <p:nvPr/>
        </p:nvCxnSpPr>
        <p:spPr>
          <a:xfrm>
            <a:off x="4091247" y="2919326"/>
            <a:ext cx="480380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5A4A78-788B-31D3-8D56-3DA72504B2D3}"/>
              </a:ext>
            </a:extLst>
          </p:cNvPr>
          <p:cNvCxnSpPr>
            <a:cxnSpLocks/>
          </p:cNvCxnSpPr>
          <p:nvPr/>
        </p:nvCxnSpPr>
        <p:spPr>
          <a:xfrm>
            <a:off x="4091247" y="3902706"/>
            <a:ext cx="480380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AA9219-75DB-7A4A-4BC8-3DB428B82611}"/>
              </a:ext>
            </a:extLst>
          </p:cNvPr>
          <p:cNvCxnSpPr>
            <a:cxnSpLocks/>
          </p:cNvCxnSpPr>
          <p:nvPr/>
        </p:nvCxnSpPr>
        <p:spPr>
          <a:xfrm>
            <a:off x="4091247" y="4810756"/>
            <a:ext cx="480380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3438929-2899-4E2E-8E30-736790CDA810}"/>
              </a:ext>
            </a:extLst>
          </p:cNvPr>
          <p:cNvSpPr txBox="1"/>
          <p:nvPr/>
        </p:nvSpPr>
        <p:spPr>
          <a:xfrm>
            <a:off x="6573316" y="5116166"/>
            <a:ext cx="9757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Removed rows with outliers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436299-30D4-565E-F8B0-ECC521550C2C}"/>
              </a:ext>
            </a:extLst>
          </p:cNvPr>
          <p:cNvSpPr txBox="1"/>
          <p:nvPr/>
        </p:nvSpPr>
        <p:spPr>
          <a:xfrm>
            <a:off x="7679850" y="5764665"/>
            <a:ext cx="1005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800" b="1" i="1" dirty="0"/>
              <a:t>Dropped features that had p-values &gt;0.05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EA9D1A3-2763-03CA-A2DB-126DD52E0C8E}"/>
              </a:ext>
            </a:extLst>
          </p:cNvPr>
          <p:cNvSpPr txBox="1"/>
          <p:nvPr/>
        </p:nvSpPr>
        <p:spPr>
          <a:xfrm>
            <a:off x="4079118" y="6233936"/>
            <a:ext cx="1898665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i="1" u="sng" dirty="0"/>
              <a:t>Train Score: 31%</a:t>
            </a:r>
          </a:p>
          <a:p>
            <a:pPr algn="ctr"/>
            <a:r>
              <a:rPr lang="en-CA" sz="1400" b="1" i="1" u="sng" dirty="0"/>
              <a:t>Test Score: 33%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1A708F-8B1B-522A-F950-4F4A8A011BF3}"/>
              </a:ext>
            </a:extLst>
          </p:cNvPr>
          <p:cNvSpPr/>
          <p:nvPr/>
        </p:nvSpPr>
        <p:spPr>
          <a:xfrm>
            <a:off x="1688647" y="5944766"/>
            <a:ext cx="1150275" cy="46016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28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BD510D1-00E4-B028-C778-414CFD279E52}"/>
              </a:ext>
            </a:extLst>
          </p:cNvPr>
          <p:cNvSpPr/>
          <p:nvPr/>
        </p:nvSpPr>
        <p:spPr>
          <a:xfrm>
            <a:off x="1688647" y="5995846"/>
            <a:ext cx="342898" cy="350196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C2897E-B651-4F3D-92AE-369881F78EE3}"/>
              </a:ext>
            </a:extLst>
          </p:cNvPr>
          <p:cNvSpPr txBox="1"/>
          <p:nvPr/>
        </p:nvSpPr>
        <p:spPr>
          <a:xfrm>
            <a:off x="4193369" y="5128590"/>
            <a:ext cx="1444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Initial </a:t>
            </a:r>
          </a:p>
          <a:p>
            <a:r>
              <a:rPr lang="en-CA" sz="1400" i="1" dirty="0"/>
              <a:t>Linear Regression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2F72F3-0FE0-53DC-993B-106AECF4B2E4}"/>
              </a:ext>
            </a:extLst>
          </p:cNvPr>
          <p:cNvSpPr/>
          <p:nvPr/>
        </p:nvSpPr>
        <p:spPr>
          <a:xfrm>
            <a:off x="749300" y="3536722"/>
            <a:ext cx="3054424" cy="3016474"/>
          </a:xfrm>
          <a:prstGeom prst="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DFCC208-071D-820C-23ED-CF8F89A063EF}"/>
              </a:ext>
            </a:extLst>
          </p:cNvPr>
          <p:cNvSpPr txBox="1"/>
          <p:nvPr/>
        </p:nvSpPr>
        <p:spPr>
          <a:xfrm>
            <a:off x="312360" y="4707862"/>
            <a:ext cx="868494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900" b="1" i="1" dirty="0">
                <a:solidFill>
                  <a:srgbClr val="C00000"/>
                </a:solidFill>
              </a:rPr>
              <a:t>Linear Regression</a:t>
            </a:r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091EB8F3-8F1F-BF83-83FD-6790F584F441}"/>
              </a:ext>
            </a:extLst>
          </p:cNvPr>
          <p:cNvSpPr/>
          <p:nvPr/>
        </p:nvSpPr>
        <p:spPr>
          <a:xfrm>
            <a:off x="4032745" y="4907863"/>
            <a:ext cx="137830" cy="120718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9" name="Left Brace 68">
            <a:extLst>
              <a:ext uri="{FF2B5EF4-FFF2-40B4-BE49-F238E27FC236}">
                <a16:creationId xmlns:a16="http://schemas.microsoft.com/office/drawing/2014/main" id="{74DEA959-F167-64FC-55E6-43B66ACE2BEE}"/>
              </a:ext>
            </a:extLst>
          </p:cNvPr>
          <p:cNvSpPr/>
          <p:nvPr/>
        </p:nvSpPr>
        <p:spPr>
          <a:xfrm rot="10800000">
            <a:off x="8782098" y="4902540"/>
            <a:ext cx="137830" cy="120718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80CF1B8-9D91-52B8-0B5C-C6B305BA723B}"/>
              </a:ext>
            </a:extLst>
          </p:cNvPr>
          <p:cNvSpPr txBox="1"/>
          <p:nvPr/>
        </p:nvSpPr>
        <p:spPr>
          <a:xfrm>
            <a:off x="5331501" y="5104531"/>
            <a:ext cx="11866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55 features; large coefficients</a:t>
            </a:r>
          </a:p>
        </p:txBody>
      </p:sp>
      <p:sp>
        <p:nvSpPr>
          <p:cNvPr id="72" name="Isosceles Triangle 71">
            <a:extLst>
              <a:ext uri="{FF2B5EF4-FFF2-40B4-BE49-F238E27FC236}">
                <a16:creationId xmlns:a16="http://schemas.microsoft.com/office/drawing/2014/main" id="{86ABA89F-BE5F-6396-B281-53A5A2FB2EC2}"/>
              </a:ext>
            </a:extLst>
          </p:cNvPr>
          <p:cNvSpPr/>
          <p:nvPr/>
        </p:nvSpPr>
        <p:spPr>
          <a:xfrm rot="5400000">
            <a:off x="5979083" y="5407401"/>
            <a:ext cx="1083627" cy="18103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CCF7D87B-F7E0-427E-9570-B1F782AA8389}"/>
              </a:ext>
            </a:extLst>
          </p:cNvPr>
          <p:cNvSpPr/>
          <p:nvPr/>
        </p:nvSpPr>
        <p:spPr>
          <a:xfrm rot="5400000">
            <a:off x="7026467" y="5407401"/>
            <a:ext cx="1083627" cy="181039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86EEED-7A3A-2C7F-EC27-66C9DE7DD535}"/>
              </a:ext>
            </a:extLst>
          </p:cNvPr>
          <p:cNvSpPr txBox="1"/>
          <p:nvPr/>
        </p:nvSpPr>
        <p:spPr>
          <a:xfrm>
            <a:off x="7658801" y="5193920"/>
            <a:ext cx="144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/>
              <a:t>Linear Regression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9916B20-055C-61F8-CEEB-45D2FC6C404F}"/>
              </a:ext>
            </a:extLst>
          </p:cNvPr>
          <p:cNvSpPr txBox="1"/>
          <p:nvPr/>
        </p:nvSpPr>
        <p:spPr>
          <a:xfrm>
            <a:off x="4653032" y="1335977"/>
            <a:ext cx="355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1" i="1" dirty="0"/>
              <a:t>PROCESS DESCRIPTION</a:t>
            </a:r>
          </a:p>
        </p:txBody>
      </p:sp>
      <p:sp>
        <p:nvSpPr>
          <p:cNvPr id="76" name="Arrow: Curved Down 75">
            <a:extLst>
              <a:ext uri="{FF2B5EF4-FFF2-40B4-BE49-F238E27FC236}">
                <a16:creationId xmlns:a16="http://schemas.microsoft.com/office/drawing/2014/main" id="{BF5D222A-9C8C-9B63-FF58-F9A20866356D}"/>
              </a:ext>
            </a:extLst>
          </p:cNvPr>
          <p:cNvSpPr/>
          <p:nvPr/>
        </p:nvSpPr>
        <p:spPr>
          <a:xfrm rot="5400000">
            <a:off x="8208379" y="5824643"/>
            <a:ext cx="716088" cy="4058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77" name="Arrow: Curved Down 76">
            <a:extLst>
              <a:ext uri="{FF2B5EF4-FFF2-40B4-BE49-F238E27FC236}">
                <a16:creationId xmlns:a16="http://schemas.microsoft.com/office/drawing/2014/main" id="{D2CAB52E-7D38-65E8-7C67-F26EC1D8D6AA}"/>
              </a:ext>
            </a:extLst>
          </p:cNvPr>
          <p:cNvSpPr/>
          <p:nvPr/>
        </p:nvSpPr>
        <p:spPr>
          <a:xfrm rot="16200000">
            <a:off x="7485614" y="5792919"/>
            <a:ext cx="716088" cy="4058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285A9373-9E59-5139-EBD6-A9E02B51626C}"/>
              </a:ext>
            </a:extLst>
          </p:cNvPr>
          <p:cNvSpPr/>
          <p:nvPr/>
        </p:nvSpPr>
        <p:spPr>
          <a:xfrm>
            <a:off x="6885248" y="4940351"/>
            <a:ext cx="203118" cy="22012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FC56E-DBB8-F383-EB60-BE2BE65EC3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37"/>
          <a:stretch/>
        </p:blipFill>
        <p:spPr>
          <a:xfrm>
            <a:off x="6027502" y="6346042"/>
            <a:ext cx="304541" cy="2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9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394A6C-0273-16E3-5006-DEF757576BD4}"/>
              </a:ext>
            </a:extLst>
          </p:cNvPr>
          <p:cNvGrpSpPr/>
          <p:nvPr/>
        </p:nvGrpSpPr>
        <p:grpSpPr>
          <a:xfrm>
            <a:off x="0" y="-9525"/>
            <a:ext cx="9144004" cy="1345501"/>
            <a:chOff x="0" y="-9525"/>
            <a:chExt cx="9144004" cy="1345501"/>
          </a:xfrm>
        </p:grpSpPr>
        <p:pic>
          <p:nvPicPr>
            <p:cNvPr id="5" name="Picture 4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5FCCBEF3-084E-30BD-69A6-66F408276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1613250" y="-1622775"/>
              <a:ext cx="1345501" cy="4572002"/>
            </a:xfrm>
            <a:prstGeom prst="rect">
              <a:avLst/>
            </a:prstGeom>
          </p:spPr>
        </p:pic>
        <p:pic>
          <p:nvPicPr>
            <p:cNvPr id="6" name="Picture 5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A235DD66-457F-CB85-4B74-7118A0FC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6185252" y="-1622775"/>
              <a:ext cx="1345501" cy="457200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EBFBAB-7D21-FC7F-0D14-3DF13D73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20172"/>
            <a:ext cx="8374673" cy="754062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rgbClr val="FFC000"/>
                </a:solidFill>
              </a:rPr>
              <a:t>Removing Outliers</a:t>
            </a:r>
            <a:r>
              <a:rPr lang="en-CA" sz="3200" dirty="0">
                <a:solidFill>
                  <a:schemeClr val="bg1"/>
                </a:solidFill>
              </a:rPr>
              <a:t> Moved Test and Train Scores Closer Together and Adjusted Magnitudes of Linear Regression Coefficients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816B-8F97-9D08-763A-AEE33454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4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07CD56-7B12-1C59-DF66-3C662CA48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7539" y="1636594"/>
            <a:ext cx="4496109" cy="4258278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48CE1A0-FBD7-FA06-4665-FC2F0C192905}"/>
              </a:ext>
            </a:extLst>
          </p:cNvPr>
          <p:cNvSpPr/>
          <p:nvPr/>
        </p:nvSpPr>
        <p:spPr>
          <a:xfrm rot="5400000">
            <a:off x="4032699" y="3714255"/>
            <a:ext cx="1083627" cy="181039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81623E-6803-834C-4006-258282DA0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89" y="1636594"/>
            <a:ext cx="4334776" cy="42582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60F90C-934B-42C7-69E1-562F6081726F}"/>
              </a:ext>
            </a:extLst>
          </p:cNvPr>
          <p:cNvSpPr/>
          <p:nvPr/>
        </p:nvSpPr>
        <p:spPr>
          <a:xfrm>
            <a:off x="786919" y="6136086"/>
            <a:ext cx="7060843" cy="53458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CA" sz="1400" b="1" i="1" dirty="0">
                <a:solidFill>
                  <a:sysClr val="windowText" lastClr="000000"/>
                </a:solidFill>
              </a:rPr>
              <a:t>Removed outliers: where House Price &gt; $500,000</a:t>
            </a:r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1F4B3B9F-4F4B-BE27-B67E-D6D144A8D85E}"/>
              </a:ext>
            </a:extLst>
          </p:cNvPr>
          <p:cNvSpPr/>
          <p:nvPr/>
        </p:nvSpPr>
        <p:spPr>
          <a:xfrm>
            <a:off x="425530" y="100048"/>
            <a:ext cx="203118" cy="22012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96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394A6C-0273-16E3-5006-DEF757576BD4}"/>
              </a:ext>
            </a:extLst>
          </p:cNvPr>
          <p:cNvGrpSpPr/>
          <p:nvPr/>
        </p:nvGrpSpPr>
        <p:grpSpPr>
          <a:xfrm>
            <a:off x="0" y="-9525"/>
            <a:ext cx="9144004" cy="1345501"/>
            <a:chOff x="0" y="-9525"/>
            <a:chExt cx="9144004" cy="1345501"/>
          </a:xfrm>
        </p:grpSpPr>
        <p:pic>
          <p:nvPicPr>
            <p:cNvPr id="5" name="Picture 4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5FCCBEF3-084E-30BD-69A6-66F408276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1613250" y="-1622775"/>
              <a:ext cx="1345501" cy="4572002"/>
            </a:xfrm>
            <a:prstGeom prst="rect">
              <a:avLst/>
            </a:prstGeom>
          </p:spPr>
        </p:pic>
        <p:pic>
          <p:nvPicPr>
            <p:cNvPr id="6" name="Picture 5" descr="A group of glasses of beer next to a barrel&#10;&#10;Description automatically generated">
              <a:extLst>
                <a:ext uri="{FF2B5EF4-FFF2-40B4-BE49-F238E27FC236}">
                  <a16:creationId xmlns:a16="http://schemas.microsoft.com/office/drawing/2014/main" id="{A235DD66-457F-CB85-4B74-7118A0FC8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905" t="-1" r="-1" b="33333"/>
            <a:stretch/>
          </p:blipFill>
          <p:spPr>
            <a:xfrm rot="16200000">
              <a:off x="6185252" y="-1622775"/>
              <a:ext cx="1345501" cy="457200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3EBFBAB-7D21-FC7F-0D14-3DF13D730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20172"/>
            <a:ext cx="8887093" cy="754062"/>
          </a:xfrm>
        </p:spPr>
        <p:txBody>
          <a:bodyPr>
            <a:noAutofit/>
          </a:bodyPr>
          <a:lstStyle/>
          <a:p>
            <a:r>
              <a:rPr lang="en-CA" sz="3200" dirty="0">
                <a:solidFill>
                  <a:schemeClr val="bg1"/>
                </a:solidFill>
              </a:rPr>
              <a:t>Decision Tree Regressor (with 4 Nodes) Provides 52% Accuracy in </a:t>
            </a:r>
            <a:r>
              <a:rPr lang="en-CA" sz="3200">
                <a:solidFill>
                  <a:schemeClr val="bg1"/>
                </a:solidFill>
              </a:rPr>
              <a:t>2</a:t>
            </a:r>
            <a:r>
              <a:rPr lang="en-CA" sz="3200" baseline="30000">
                <a:solidFill>
                  <a:schemeClr val="bg1"/>
                </a:solidFill>
              </a:rPr>
              <a:t>nd</a:t>
            </a:r>
            <a:r>
              <a:rPr lang="en-CA" sz="3200">
                <a:solidFill>
                  <a:schemeClr val="bg1"/>
                </a:solidFill>
              </a:rPr>
              <a:t> Scenario</a:t>
            </a:r>
            <a:endParaRPr lang="en-CA" sz="3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A816B-8F97-9D08-763A-AEE33454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D28F8-53AE-4234-9393-E5F6E52213FC}" type="slidenum">
              <a:rPr lang="en-CA" smtClean="0"/>
              <a:t>5</a:t>
            </a:fld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C2823-F136-E70C-AD7E-25A0EC3D16D1}"/>
              </a:ext>
            </a:extLst>
          </p:cNvPr>
          <p:cNvSpPr txBox="1"/>
          <p:nvPr/>
        </p:nvSpPr>
        <p:spPr>
          <a:xfrm>
            <a:off x="422619" y="1551937"/>
            <a:ext cx="1709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chemeClr val="accent2"/>
                </a:solidFill>
              </a:rPr>
              <a:t>28 Independent Features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5ADEE4-E178-984D-0944-4FB6C8288073}"/>
              </a:ext>
            </a:extLst>
          </p:cNvPr>
          <p:cNvSpPr txBox="1"/>
          <p:nvPr/>
        </p:nvSpPr>
        <p:spPr>
          <a:xfrm>
            <a:off x="313367" y="5028822"/>
            <a:ext cx="20061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ysClr val="windowText" lastClr="000000"/>
                </a:solidFill>
              </a:rPr>
              <a:t>124 Independent Features &amp; Removed Outliers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C8779F-9DD4-3FD7-E720-A692EDA0A14A}"/>
              </a:ext>
            </a:extLst>
          </p:cNvPr>
          <p:cNvSpPr txBox="1"/>
          <p:nvPr/>
        </p:nvSpPr>
        <p:spPr>
          <a:xfrm>
            <a:off x="6587310" y="1973298"/>
            <a:ext cx="168074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i="1" u="sng" dirty="0">
                <a:solidFill>
                  <a:schemeClr val="accent2"/>
                </a:solidFill>
              </a:rPr>
              <a:t>Train Score: 35%</a:t>
            </a:r>
          </a:p>
          <a:p>
            <a:pPr algn="ctr"/>
            <a:r>
              <a:rPr lang="en-CA" sz="1400" b="1" i="1" u="sng" dirty="0">
                <a:solidFill>
                  <a:schemeClr val="accent2"/>
                </a:solidFill>
              </a:rPr>
              <a:t>Test Score: 35%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ADF9C2-EE1F-2A00-53DA-2FDEE75B17EA}"/>
              </a:ext>
            </a:extLst>
          </p:cNvPr>
          <p:cNvSpPr txBox="1"/>
          <p:nvPr/>
        </p:nvSpPr>
        <p:spPr>
          <a:xfrm>
            <a:off x="6587310" y="3780627"/>
            <a:ext cx="1680748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i="1" u="sng" dirty="0"/>
              <a:t>Train Score: 55%</a:t>
            </a:r>
          </a:p>
          <a:p>
            <a:pPr algn="ctr"/>
            <a:r>
              <a:rPr lang="en-CA" sz="1400" b="1" i="1" u="sng" dirty="0"/>
              <a:t>Test Score: 52%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1A45A8-005D-F6AE-1D8E-1ADA0A409015}"/>
              </a:ext>
            </a:extLst>
          </p:cNvPr>
          <p:cNvSpPr txBox="1"/>
          <p:nvPr/>
        </p:nvSpPr>
        <p:spPr>
          <a:xfrm>
            <a:off x="313367" y="3481865"/>
            <a:ext cx="20061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>
                <a:solidFill>
                  <a:sysClr val="windowText" lastClr="000000"/>
                </a:solidFill>
              </a:rPr>
              <a:t>124 Independent Features</a:t>
            </a:r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8CCC3FCE-4DA9-7539-84B8-D1431D0ED4F5}"/>
              </a:ext>
            </a:extLst>
          </p:cNvPr>
          <p:cNvSpPr/>
          <p:nvPr/>
        </p:nvSpPr>
        <p:spPr>
          <a:xfrm>
            <a:off x="457127" y="6045463"/>
            <a:ext cx="203118" cy="220124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F49560-D893-D746-2E49-914B41CE6C29}"/>
              </a:ext>
            </a:extLst>
          </p:cNvPr>
          <p:cNvSpPr txBox="1"/>
          <p:nvPr/>
        </p:nvSpPr>
        <p:spPr>
          <a:xfrm>
            <a:off x="6587310" y="5666127"/>
            <a:ext cx="1680748" cy="5232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1400" b="1" i="1" u="sng" dirty="0">
                <a:solidFill>
                  <a:schemeClr val="accent2"/>
                </a:solidFill>
              </a:rPr>
              <a:t>Train Score: 35%</a:t>
            </a:r>
          </a:p>
          <a:p>
            <a:pPr algn="ctr"/>
            <a:r>
              <a:rPr lang="en-CA" sz="1400" b="1" i="1" u="sng" dirty="0">
                <a:solidFill>
                  <a:schemeClr val="accent2"/>
                </a:solidFill>
              </a:rPr>
              <a:t>Test Score: 35%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26204D5-BF89-457E-E50C-DD17B3572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10" y="1381119"/>
            <a:ext cx="3204916" cy="17493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D21184-38A9-AA0C-E676-EFF504FFF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710" y="3189274"/>
            <a:ext cx="3141766" cy="170592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81044A-80AB-5BD3-7DD1-2F2EE98DA620}"/>
              </a:ext>
            </a:extLst>
          </p:cNvPr>
          <p:cNvCxnSpPr/>
          <p:nvPr/>
        </p:nvCxnSpPr>
        <p:spPr>
          <a:xfrm>
            <a:off x="489327" y="3119013"/>
            <a:ext cx="7941097" cy="0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228BE1-D65C-58D7-03A3-CB8DE76D2ACD}"/>
              </a:ext>
            </a:extLst>
          </p:cNvPr>
          <p:cNvCxnSpPr/>
          <p:nvPr/>
        </p:nvCxnSpPr>
        <p:spPr>
          <a:xfrm>
            <a:off x="489326" y="4902119"/>
            <a:ext cx="7941097" cy="0"/>
          </a:xfrm>
          <a:prstGeom prst="line">
            <a:avLst/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3C719A0-DEBD-BC84-F4B0-037B19C6FF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335"/>
          <a:stretch/>
        </p:blipFill>
        <p:spPr>
          <a:xfrm>
            <a:off x="8397417" y="3865027"/>
            <a:ext cx="433215" cy="3544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14E6820-053E-02AB-CE10-991A687BB0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37"/>
          <a:stretch/>
        </p:blipFill>
        <p:spPr>
          <a:xfrm>
            <a:off x="8397417" y="2116927"/>
            <a:ext cx="304541" cy="26627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057362-040A-94B6-B231-D8562351C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558" y="4978935"/>
            <a:ext cx="3141766" cy="17309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12D1DC4-D5F6-6005-A0E4-CB2E882F9F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337"/>
          <a:stretch/>
        </p:blipFill>
        <p:spPr>
          <a:xfrm>
            <a:off x="8399756" y="5765110"/>
            <a:ext cx="304541" cy="26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48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9134</TotalTime>
  <Words>378</Words>
  <Application>Microsoft Office PowerPoint</Application>
  <PresentationFormat>On-screen Show (4:3)</PresentationFormat>
  <Paragraphs>79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Austin, TX - House Listings</vt:lpstr>
      <vt:lpstr>Austin Housing Market Statistics in 2020 Are Relatively Similar to the U.S. Average</vt:lpstr>
      <vt:lpstr>Housing Properties Clustered Around Austin Based on Their Price Bracket</vt:lpstr>
      <vt:lpstr>Lengthy Process of Optimizing Linear Regression Resulted in R2 of ~30%</vt:lpstr>
      <vt:lpstr>Removing Outliers Moved Test and Train Scores Closer Together and Adjusted Magnitudes of Linear Regression Coefficients</vt:lpstr>
      <vt:lpstr>Decision Tree Regressor (with 4 Nodes) Provides 52% Accuracy in 2nd Scenario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BEER INDUSTRY</dc:title>
  <dc:creator>Nina Sysoeva</dc:creator>
  <cp:lastModifiedBy>Nina Sysoeva</cp:lastModifiedBy>
  <cp:revision>57</cp:revision>
  <dcterms:created xsi:type="dcterms:W3CDTF">2023-12-26T00:31:34Z</dcterms:created>
  <dcterms:modified xsi:type="dcterms:W3CDTF">2024-01-17T06:34:54Z</dcterms:modified>
</cp:coreProperties>
</file>